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15"/>
  </p:notesMasterIdLst>
  <p:sldIdLst>
    <p:sldId id="257" r:id="rId4"/>
    <p:sldId id="276" r:id="rId5"/>
    <p:sldId id="258" r:id="rId6"/>
    <p:sldId id="259" r:id="rId7"/>
    <p:sldId id="260" r:id="rId8"/>
    <p:sldId id="263" r:id="rId9"/>
    <p:sldId id="265" r:id="rId10"/>
    <p:sldId id="277" r:id="rId11"/>
    <p:sldId id="278" r:id="rId12"/>
    <p:sldId id="282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20F000-2D4C-4908-A8D8-B95B3CD11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4DD779-48AA-4309-AE9F-D3A8FD49132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F4134E-B79B-4963-ACB8-985F783831B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F35D0-113B-45DF-90D2-D7A6DC4A669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180DF-2F95-48F8-B7D8-8F0796504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10DA2-3E83-41D6-AD20-5544BEBE8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70B8D-D254-451A-B6D2-A39535EED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176F0-1903-42D2-B52F-014F90033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CE76213-5C34-40B8-A2E3-83A178950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84551-F8AA-4D88-AD21-B511D47A9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3F424-E4DF-43D7-9025-AB41E2822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50C56-61EE-484D-8CEB-771B736E9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3899E-7E4C-4CCD-911F-FDA75B692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13CB5-EAC5-4709-8628-83C16F32B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372DF-EEED-4E81-9323-37FA4F5D4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0C394-29FD-49E5-BE22-C4080EBC1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E441F-2A8E-4606-8D18-BD548789D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94A40-016F-4FDB-9CE6-0E9AD722B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93E8A-BC39-4457-AC94-E70DF9688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0FD3E-528B-46D9-891C-CE3CB34FE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defTabSz="957263"/>
            <a:r>
              <a:rPr lang="en-US" sz="21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7" name="AutoShape 7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31 w 403"/>
                <a:gd name="T5" fmla="*/ 50 h 395"/>
                <a:gd name="T6" fmla="*/ 403 w 403"/>
                <a:gd name="T7" fmla="*/ 0 h 395"/>
                <a:gd name="T8" fmla="*/ 0 w 403"/>
                <a:gd name="T9" fmla="*/ 0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F5B95-B5C4-416A-AC3A-2742FA199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69E86-D509-4762-BA2A-45D5A864C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E93D1-6931-48C4-8653-B2364B2C5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2EE10-994C-4DCA-B9AA-9FC74346F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616D1-F67C-4C3F-942C-DEDB39927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F062-3FF7-4EAA-A62E-A8326377D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01BFD-C1B7-4C4D-9F58-CC54DE363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36FFD-9AB7-4865-81E4-B9E32E766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D219A-D523-4634-A305-D9F59B7E6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26355-A61B-4197-8D80-5C806C4E2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C015B-45F7-4DB1-A50A-246C7162C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0623F-CABC-40EF-BB29-A5DF04AD2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50275-C89F-48B1-894C-B61F17465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22FE2-60C9-4AB6-BAAA-2AB2D15B7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73F04-6D37-40A3-B3D2-917DD496E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A4422-D908-4101-84C7-245C70665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12B8-D7A4-4612-852D-3E174A4C8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D2FD329-DE3E-4B9D-9CEF-2216870CE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>
              <a:latin typeface="Tahom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>
              <a:latin typeface="Tahoma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>
              <a:latin typeface="Tahom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>
              <a:latin typeface="Tahoma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>
              <a:latin typeface="Tahoma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>
              <a:latin typeface="Tahoma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3DF5997-E102-4CAB-ADE8-B41CB8DDA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756 h 1005"/>
              <a:gd name="T2" fmla="*/ 576 w 5718"/>
              <a:gd name="T3" fmla="*/ 560 h 1005"/>
              <a:gd name="T4" fmla="*/ 1403 w 5718"/>
              <a:gd name="T5" fmla="*/ 390 h 1005"/>
              <a:gd name="T6" fmla="*/ 2452 w 5718"/>
              <a:gd name="T7" fmla="*/ 314 h 1005"/>
              <a:gd name="T8" fmla="*/ 3102 w 5718"/>
              <a:gd name="T9" fmla="*/ 326 h 1005"/>
              <a:gd name="T10" fmla="*/ 4043 w 5718"/>
              <a:gd name="T11" fmla="*/ 434 h 1005"/>
              <a:gd name="T12" fmla="*/ 4944 w 5718"/>
              <a:gd name="T13" fmla="*/ 668 h 1005"/>
              <a:gd name="T14" fmla="*/ 5691 w 5718"/>
              <a:gd name="T15" fmla="*/ 971 h 1005"/>
              <a:gd name="T16" fmla="*/ 5718 w 5718"/>
              <a:gd name="T17" fmla="*/ 19 h 1005"/>
              <a:gd name="T18" fmla="*/ 9 w 5718"/>
              <a:gd name="T19" fmla="*/ 0 h 10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>
              <a:defRPr sz="1300" b="1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>
              <a:defRPr sz="1300" b="1">
                <a:latin typeface="Verdana" pitchFamily="34" charset="0"/>
              </a:defRPr>
            </a:lvl1pPr>
          </a:lstStyle>
          <a:p>
            <a:pPr>
              <a:defRPr/>
            </a:pPr>
            <a:fld id="{8DDE58D9-B597-4A02-93AD-B6A71D01D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3081" name="Freeform 8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9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AutoShape 10"/>
            <p:cNvSpPr>
              <a:spLocks noChangeArrowheads="1"/>
            </p:cNvSpPr>
            <p:nvPr/>
          </p:nvSpPr>
          <p:spPr bwMode="gray">
            <a:xfrm>
              <a:off x="26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Freeform 11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2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0" name="Line 13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sldNum="0" hdr="0" dt="0"/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>
          <a:solidFill>
            <a:schemeClr val="tx1"/>
          </a:solidFill>
          <a:latin typeface="+mj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" y="1524000"/>
            <a:ext cx="81534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TẬP 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LÀM VĂN</a:t>
            </a:r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228600" y="2895600"/>
            <a:ext cx="81534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TRẢ BÀI VĂN VIẾT THƯ</a:t>
            </a:r>
            <a:endParaRPr lang="en-US" sz="3600" b="1" kern="1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00" y="54102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KHỐI 4</a:t>
            </a:r>
            <a:endParaRPr lang="vi-VN" sz="4400" b="1">
              <a:solidFill>
                <a:srgbClr val="0000FF"/>
              </a:solidFill>
            </a:endParaRP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-304800" y="4572000"/>
            <a:ext cx="3505200" cy="2209800"/>
            <a:chOff x="2256" y="1536"/>
            <a:chExt cx="1176" cy="744"/>
          </a:xfrm>
        </p:grpSpPr>
        <p:pic>
          <p:nvPicPr>
            <p:cNvPr id="7177" name="Picture 6" descr="pretty_flower_purple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178" name="Group 7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7179" name="Picture 8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0" name="Picture 9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1" name="Picture 10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7174" name="plant"/>
          <p:cNvSpPr>
            <a:spLocks noEditPoints="1" noChangeArrowheads="1"/>
          </p:cNvSpPr>
          <p:nvPr/>
        </p:nvSpPr>
        <p:spPr bwMode="auto">
          <a:xfrm rot="5400000">
            <a:off x="6591300" y="4381500"/>
            <a:ext cx="4114800" cy="76200"/>
          </a:xfrm>
          <a:custGeom>
            <a:avLst/>
            <a:gdLst>
              <a:gd name="T0" fmla="*/ 0 w 21600"/>
              <a:gd name="T1" fmla="*/ 0 h 21600"/>
              <a:gd name="T2" fmla="*/ 2057400 w 21600"/>
              <a:gd name="T3" fmla="*/ 0 h 21600"/>
              <a:gd name="T4" fmla="*/ 4114800 w 21600"/>
              <a:gd name="T5" fmla="*/ 0 h 21600"/>
              <a:gd name="T6" fmla="*/ 4114800 w 21600"/>
              <a:gd name="T7" fmla="*/ 38100 h 21600"/>
              <a:gd name="T8" fmla="*/ 4114800 w 21600"/>
              <a:gd name="T9" fmla="*/ 76200 h 21600"/>
              <a:gd name="T10" fmla="*/ 2057400 w 21600"/>
              <a:gd name="T11" fmla="*/ 76200 h 21600"/>
              <a:gd name="T12" fmla="*/ 0 w 21600"/>
              <a:gd name="T13" fmla="*/ 76200 h 21600"/>
              <a:gd name="T14" fmla="*/ 0 w 21600"/>
              <a:gd name="T15" fmla="*/ 38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7175" name="Picture 12" descr="_DK8_1LA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72400" y="55626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plant"/>
          <p:cNvSpPr>
            <a:spLocks noEditPoints="1" noChangeArrowheads="1"/>
          </p:cNvSpPr>
          <p:nvPr/>
        </p:nvSpPr>
        <p:spPr bwMode="auto">
          <a:xfrm rot="10800000">
            <a:off x="3657600" y="6324600"/>
            <a:ext cx="5181600" cy="76200"/>
          </a:xfrm>
          <a:custGeom>
            <a:avLst/>
            <a:gdLst>
              <a:gd name="T0" fmla="*/ 0 w 21600"/>
              <a:gd name="T1" fmla="*/ 0 h 21600"/>
              <a:gd name="T2" fmla="*/ 2590800 w 21600"/>
              <a:gd name="T3" fmla="*/ 0 h 21600"/>
              <a:gd name="T4" fmla="*/ 5181600 w 21600"/>
              <a:gd name="T5" fmla="*/ 0 h 21600"/>
              <a:gd name="T6" fmla="*/ 5181600 w 21600"/>
              <a:gd name="T7" fmla="*/ 38100 h 21600"/>
              <a:gd name="T8" fmla="*/ 5181600 w 21600"/>
              <a:gd name="T9" fmla="*/ 76200 h 21600"/>
              <a:gd name="T10" fmla="*/ 2590800 w 21600"/>
              <a:gd name="T11" fmla="*/ 76200 h 21600"/>
              <a:gd name="T12" fmla="*/ 0 w 21600"/>
              <a:gd name="T13" fmla="*/ 76200 h 21600"/>
              <a:gd name="T14" fmla="*/ 0 w 21600"/>
              <a:gd name="T15" fmla="*/ 38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371600" y="2590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0000"/>
                </a:solidFill>
              </a:rPr>
              <a:t>Luyện đọc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0668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4876800" y="2819400"/>
            <a:ext cx="0" cy="3581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0" y="26670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0000"/>
                </a:solidFill>
              </a:rPr>
              <a:t>Tìm hiểu bài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0" y="3124200"/>
            <a:ext cx="533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     </a:t>
            </a:r>
            <a:r>
              <a:rPr lang="en-US" sz="2400" b="1">
                <a:solidFill>
                  <a:srgbClr val="000000"/>
                </a:solidFill>
              </a:rPr>
              <a:t>Ai ơi đã </a:t>
            </a:r>
            <a:r>
              <a:rPr lang="en-US" sz="2400" b="1">
                <a:solidFill>
                  <a:srgbClr val="0000CC"/>
                </a:solidFill>
              </a:rPr>
              <a:t>quyết </a:t>
            </a:r>
            <a:r>
              <a:rPr lang="en-US" sz="2400" b="1">
                <a:solidFill>
                  <a:srgbClr val="000000"/>
                </a:solidFill>
              </a:rPr>
              <a:t>thì </a:t>
            </a:r>
            <a:r>
              <a:rPr lang="en-US" sz="2400" b="1">
                <a:solidFill>
                  <a:srgbClr val="0000CC"/>
                </a:solidFill>
              </a:rPr>
              <a:t>hành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</a:rPr>
              <a:t>Đã đan thì </a:t>
            </a:r>
            <a:r>
              <a:rPr lang="en-US" sz="2400" b="1">
                <a:solidFill>
                  <a:srgbClr val="0000CC"/>
                </a:solidFill>
              </a:rPr>
              <a:t>lận tròn vành</a:t>
            </a:r>
            <a:r>
              <a:rPr lang="en-US" sz="2400" b="1">
                <a:solidFill>
                  <a:srgbClr val="000000"/>
                </a:solidFill>
              </a:rPr>
              <a:t> mới thôi!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81000" y="4419600"/>
            <a:ext cx="4191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      </a:t>
            </a:r>
            <a:r>
              <a:rPr lang="en-US" sz="2800" b="1">
                <a:solidFill>
                  <a:srgbClr val="000000"/>
                </a:solidFill>
              </a:rPr>
              <a:t>Người có </a:t>
            </a:r>
            <a:r>
              <a:rPr lang="en-US" sz="2800" b="1">
                <a:solidFill>
                  <a:srgbClr val="0000CC"/>
                </a:solidFill>
              </a:rPr>
              <a:t>chí</a:t>
            </a:r>
            <a:r>
              <a:rPr lang="en-US" sz="2800" b="1">
                <a:solidFill>
                  <a:srgbClr val="000000"/>
                </a:solidFill>
              </a:rPr>
              <a:t> thì </a:t>
            </a:r>
            <a:r>
              <a:rPr lang="en-US" sz="2800" b="1">
                <a:solidFill>
                  <a:srgbClr val="0000CC"/>
                </a:solidFill>
              </a:rPr>
              <a:t>nên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     Nhà có </a:t>
            </a:r>
            <a:r>
              <a:rPr lang="en-US" sz="2800" b="1">
                <a:solidFill>
                  <a:srgbClr val="0000CC"/>
                </a:solidFill>
              </a:rPr>
              <a:t>nền</a:t>
            </a:r>
            <a:r>
              <a:rPr lang="en-US" sz="2800" b="1">
                <a:solidFill>
                  <a:srgbClr val="000000"/>
                </a:solidFill>
              </a:rPr>
              <a:t> thì </a:t>
            </a:r>
            <a:r>
              <a:rPr lang="en-US" sz="2800" b="1">
                <a:solidFill>
                  <a:srgbClr val="0000CC"/>
                </a:solidFill>
              </a:rPr>
              <a:t>vững</a:t>
            </a:r>
            <a:r>
              <a:rPr lang="en-US" sz="28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0" y="5791200"/>
            <a:ext cx="50292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b="1">
                <a:solidFill>
                  <a:srgbClr val="0000CC"/>
                </a:solidFill>
              </a:rPr>
              <a:t>Chớ thấy</a:t>
            </a:r>
            <a:r>
              <a:rPr lang="en-US" sz="2600" b="1">
                <a:solidFill>
                  <a:srgbClr val="000000"/>
                </a:solidFill>
              </a:rPr>
              <a:t> sóng cả mà </a:t>
            </a:r>
            <a:r>
              <a:rPr lang="en-US" sz="2600" b="1">
                <a:solidFill>
                  <a:srgbClr val="0000CC"/>
                </a:solidFill>
              </a:rPr>
              <a:t>rã</a:t>
            </a:r>
            <a:r>
              <a:rPr lang="en-US" sz="2600" b="1">
                <a:solidFill>
                  <a:srgbClr val="000000"/>
                </a:solidFill>
              </a:rPr>
              <a:t> tay chèo.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295400" y="304800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Thứ tư ngày 3 tháng 11 năm 2010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u="sng">
                <a:solidFill>
                  <a:schemeClr val="hlink"/>
                </a:solidFill>
              </a:rPr>
              <a:t>Tập đọc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219200" y="160020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Tiết 22: </a:t>
            </a:r>
            <a:r>
              <a:rPr lang="en-US" sz="5400" b="1"/>
              <a:t>Có chí thì nên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181600" y="32766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 nên,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6096000" y="3276600"/>
            <a:ext cx="1044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hành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181600" y="3886200"/>
            <a:ext cx="1022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 lận,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096000" y="3886200"/>
            <a:ext cx="804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keo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257800" y="4419600"/>
            <a:ext cx="90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 cả,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096000" y="4419600"/>
            <a:ext cx="523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rã</a:t>
            </a:r>
          </a:p>
        </p:txBody>
      </p:sp>
      <p:pic>
        <p:nvPicPr>
          <p:cNvPr id="16401" name="Picture 17" descr="53703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9166" r="8333"/>
          <a:stretch>
            <a:fillRect/>
          </a:stretch>
        </p:blipFill>
        <p:spPr bwMode="auto">
          <a:xfrm>
            <a:off x="-609600" y="-609600"/>
            <a:ext cx="10591800" cy="79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2" name="WordArt 18"/>
          <p:cNvSpPr>
            <a:spLocks noChangeArrowheads="1" noChangeShapeType="1" noTextEdit="1"/>
          </p:cNvSpPr>
          <p:nvPr/>
        </p:nvSpPr>
        <p:spPr bwMode="auto">
          <a:xfrm>
            <a:off x="1143000" y="2590800"/>
            <a:ext cx="68580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Học tập những bài văn hay</a:t>
            </a:r>
            <a:endParaRPr lang="en-US" sz="3600" b="1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403" name="Picture 23" descr="logo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76400"/>
            <a:ext cx="9144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LOG"/>
          <p:cNvPicPr>
            <a:picLocks noChangeAspect="1" noChangeArrowheads="1"/>
          </p:cNvPicPr>
          <p:nvPr>
            <p:ph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2563813"/>
            <a:ext cx="9144000" cy="4294187"/>
          </a:xfrm>
          <a:noFill/>
        </p:spPr>
      </p:pic>
      <p:pic>
        <p:nvPicPr>
          <p:cNvPr id="17411" name="Picture 3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048000"/>
            <a:ext cx="26511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562600" y="609600"/>
            <a:ext cx="251460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rgbClr val="FFFF99"/>
              </a:solidFill>
            </a:endParaRPr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>
            <a:off x="533400" y="0"/>
            <a:ext cx="8610600" cy="3276600"/>
          </a:xfrm>
          <a:prstGeom prst="cloudCallout">
            <a:avLst>
              <a:gd name="adj1" fmla="val -52347"/>
              <a:gd name="adj2" fmla="val 4113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414" name="WordArt 8"/>
          <p:cNvSpPr>
            <a:spLocks noChangeArrowheads="1" noChangeShapeType="1" noTextEdit="1"/>
          </p:cNvSpPr>
          <p:nvPr/>
        </p:nvSpPr>
        <p:spPr bwMode="auto">
          <a:xfrm>
            <a:off x="2036763" y="609600"/>
            <a:ext cx="5876925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b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prstShdw prst="shdw17" dist="17961" dir="13500000">
                  <a:srgbClr val="990000"/>
                </a:prstShdw>
              </a:effectLst>
              <a:latin typeface="Arial"/>
              <a:cs typeface="Arial"/>
            </a:endParaRPr>
          </a:p>
          <a:p>
            <a:pPr algn="ctr"/>
            <a:r>
              <a:rPr lang="en-US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990000"/>
                  </a:prstShdw>
                </a:effectLst>
                <a:latin typeface="Arial"/>
                <a:cs typeface="Arial"/>
              </a:rPr>
              <a:t>Củng cố</a:t>
            </a:r>
          </a:p>
        </p:txBody>
      </p:sp>
      <p:sp>
        <p:nvSpPr>
          <p:cNvPr id="17415" name="WordArt 9"/>
          <p:cNvSpPr>
            <a:spLocks noChangeArrowheads="1" noChangeShapeType="1" noTextEdit="1"/>
          </p:cNvSpPr>
          <p:nvPr/>
        </p:nvSpPr>
        <p:spPr bwMode="auto">
          <a:xfrm>
            <a:off x="1490663" y="609600"/>
            <a:ext cx="4219575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Hoạt động 3:</a:t>
            </a:r>
            <a:endParaRPr lang="en-US" sz="32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447800" y="3429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90663" y="51054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553200" y="6521450"/>
            <a:ext cx="2362200" cy="346075"/>
          </a:xfrm>
          <a:prstGeom prst="rect">
            <a:avLst/>
          </a:prstGeom>
          <a:solidFill>
            <a:srgbClr val="EAEAEA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600"/>
          </a:p>
        </p:txBody>
      </p:sp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1600200" y="1219200"/>
            <a:ext cx="5715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1. Nhận xét chung kết quả bài làm của lớp.</a:t>
            </a:r>
          </a:p>
        </p:txBody>
      </p:sp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1524000" y="2743200"/>
            <a:ext cx="6081713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Arial"/>
                <a:cs typeface="Arial"/>
              </a:rPr>
              <a:t>2.Hướng dẫn học sinh sửa bài.</a:t>
            </a:r>
            <a:endParaRPr lang="en-US" sz="24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66FF"/>
              </a:solidFill>
              <a:latin typeface="Arial"/>
              <a:cs typeface="Arial"/>
            </a:endParaRPr>
          </a:p>
        </p:txBody>
      </p:sp>
      <p:pic>
        <p:nvPicPr>
          <p:cNvPr id="10248" name="Picture 8" descr="gau hoc ba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57200" y="3657600"/>
            <a:ext cx="245903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WordArt 10"/>
          <p:cNvSpPr>
            <a:spLocks noChangeArrowheads="1" noChangeShapeType="1" noTextEdit="1"/>
          </p:cNvSpPr>
          <p:nvPr/>
        </p:nvSpPr>
        <p:spPr bwMode="auto">
          <a:xfrm>
            <a:off x="1600200" y="4419600"/>
            <a:ext cx="716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3. Hướng dẫn học tập những bài văn hay.</a:t>
            </a:r>
            <a:endParaRPr lang="en-US" sz="2400" b="1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nhac rai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381000" y="0"/>
            <a:ext cx="8351838" cy="2362200"/>
          </a:xfrm>
          <a:prstGeom prst="wedgeEllipseCallout">
            <a:avLst>
              <a:gd name="adj1" fmla="val -7745"/>
              <a:gd name="adj2" fmla="val -49394"/>
            </a:avLst>
          </a:prstGeom>
          <a:noFill/>
          <a:ln w="9525">
            <a:solidFill>
              <a:srgbClr val="0099FF"/>
            </a:solidFill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endParaRPr lang="en-US" sz="3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2286000"/>
            <a:ext cx="43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/>
          <a:lstStyle/>
          <a:p>
            <a:pPr>
              <a:buFont typeface="Wingdings" pitchFamily="2" charset="2"/>
              <a:buChar char="v"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Ưu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điểm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04800" y="4953000"/>
            <a:ext cx="297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/>
          <a:lstStyle/>
          <a:p>
            <a:pPr>
              <a:buFont typeface="Wingdings" pitchFamily="2" charset="2"/>
              <a:buChar char="v"/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Tồn tại:</a:t>
            </a:r>
          </a:p>
          <a:p>
            <a:pPr>
              <a:buFont typeface="Wingdings" pitchFamily="2" charset="2"/>
              <a:buNone/>
              <a:defRPr/>
            </a:pP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buFont typeface="Wingdings" pitchFamily="2" charset="2"/>
              <a:buNone/>
              <a:defRPr/>
            </a:pP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9221" name="WordArt 7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6149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Nhận xét chung kết quả bài làm của lớp.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457200" y="838200"/>
            <a:ext cx="0" cy="5791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381000" y="6400800"/>
            <a:ext cx="8382000" cy="0"/>
          </a:xfrm>
          <a:prstGeom prst="line">
            <a:avLst/>
          </a:prstGeom>
          <a:noFill/>
          <a:ln w="9525">
            <a:solidFill>
              <a:srgbClr val="CC99FF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066800" y="685800"/>
            <a:ext cx="80772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33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8763000" y="228600"/>
            <a:ext cx="0" cy="5791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85800" y="2743200"/>
            <a:ext cx="0" cy="3581400"/>
          </a:xfrm>
          <a:prstGeom prst="line">
            <a:avLst/>
          </a:prstGeom>
          <a:noFill/>
          <a:ln w="10795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81000" y="5943600"/>
            <a:ext cx="332898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381000" y="6019800"/>
            <a:ext cx="3810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914400" y="2819400"/>
            <a:ext cx="0" cy="3505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838200" y="2895600"/>
            <a:ext cx="0" cy="3352800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66800" y="838200"/>
            <a:ext cx="502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/>
          <a:lstStyle/>
          <a:p>
            <a:pPr>
              <a:buFont typeface="Wingdings" pitchFamily="2" charset="2"/>
              <a:buChar char="v"/>
            </a:pPr>
            <a:r>
              <a:rPr lang="en-US" sz="4400" b="1"/>
              <a:t>Thống kê điểm: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971800" y="1752600"/>
            <a:ext cx="3856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 Điểm 9: ? bài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048000" y="2590800"/>
            <a:ext cx="3698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Điểm 8: ? bài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3124200" y="3352800"/>
            <a:ext cx="3698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Điểm 7: ? bài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3098800" y="4140200"/>
            <a:ext cx="3698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Điểm 6: ? bài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utoUpdateAnimBg="0"/>
      <p:bldP spid="12306" grpId="0"/>
      <p:bldP spid="12307" grpId="0"/>
      <p:bldP spid="12308" grpId="0"/>
      <p:bldP spid="123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0" y="1143000"/>
            <a:ext cx="9144000" cy="3124200"/>
          </a:xfrm>
          <a:prstGeom prst="wedgeEllipseCallout">
            <a:avLst>
              <a:gd name="adj1" fmla="val -5574"/>
              <a:gd name="adj2" fmla="val -49542"/>
            </a:avLst>
          </a:prstGeom>
          <a:noFill/>
          <a:ln w="9525">
            <a:solidFill>
              <a:srgbClr val="0099FF"/>
            </a:solidFill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endParaRPr lang="en-US" sz="3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1524000" y="1676400"/>
            <a:ext cx="6305550" cy="127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4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Hướng dẫn học sinh sửa bài</a:t>
            </a:r>
            <a:endParaRPr lang="en-US" sz="44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6600"/>
              </a:solidFill>
              <a:latin typeface="Arial"/>
              <a:cs typeface="Arial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228600" y="4572000"/>
            <a:ext cx="8915400" cy="2057400"/>
            <a:chOff x="1156" y="2069"/>
            <a:chExt cx="4010" cy="1702"/>
          </a:xfrm>
        </p:grpSpPr>
        <p:grpSp>
          <p:nvGrpSpPr>
            <p:cNvPr id="11269" name="Group 24"/>
            <p:cNvGrpSpPr>
              <a:grpSpLocks/>
            </p:cNvGrpSpPr>
            <p:nvPr/>
          </p:nvGrpSpPr>
          <p:grpSpPr bwMode="auto">
            <a:xfrm rot="896949">
              <a:off x="2517" y="2160"/>
              <a:ext cx="1152" cy="1248"/>
              <a:chOff x="1968" y="1152"/>
              <a:chExt cx="1829" cy="2688"/>
            </a:xfrm>
          </p:grpSpPr>
          <p:pic>
            <p:nvPicPr>
              <p:cNvPr id="11305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306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307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8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9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10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0" name="Group 24"/>
            <p:cNvGrpSpPr>
              <a:grpSpLocks/>
            </p:cNvGrpSpPr>
            <p:nvPr/>
          </p:nvGrpSpPr>
          <p:grpSpPr bwMode="auto">
            <a:xfrm rot="896949">
              <a:off x="1156" y="2069"/>
              <a:ext cx="1152" cy="1248"/>
              <a:chOff x="1968" y="1152"/>
              <a:chExt cx="1829" cy="2688"/>
            </a:xfrm>
          </p:grpSpPr>
          <p:pic>
            <p:nvPicPr>
              <p:cNvPr id="11299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300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301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2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3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4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1" name="Group 24"/>
            <p:cNvGrpSpPr>
              <a:grpSpLocks/>
            </p:cNvGrpSpPr>
            <p:nvPr/>
          </p:nvGrpSpPr>
          <p:grpSpPr bwMode="auto">
            <a:xfrm rot="896949">
              <a:off x="4014" y="2115"/>
              <a:ext cx="1152" cy="1248"/>
              <a:chOff x="1968" y="1152"/>
              <a:chExt cx="1829" cy="2688"/>
            </a:xfrm>
          </p:grpSpPr>
          <p:pic>
            <p:nvPicPr>
              <p:cNvPr id="11293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94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95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6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7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8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2" name="Group 24"/>
            <p:cNvGrpSpPr>
              <a:grpSpLocks/>
            </p:cNvGrpSpPr>
            <p:nvPr/>
          </p:nvGrpSpPr>
          <p:grpSpPr bwMode="auto">
            <a:xfrm rot="896949">
              <a:off x="1565" y="2523"/>
              <a:ext cx="1152" cy="1248"/>
              <a:chOff x="1968" y="1152"/>
              <a:chExt cx="1829" cy="2688"/>
            </a:xfrm>
          </p:grpSpPr>
          <p:pic>
            <p:nvPicPr>
              <p:cNvPr id="11287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88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89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0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1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2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3" name="Group 24"/>
            <p:cNvGrpSpPr>
              <a:grpSpLocks/>
            </p:cNvGrpSpPr>
            <p:nvPr/>
          </p:nvGrpSpPr>
          <p:grpSpPr bwMode="auto">
            <a:xfrm rot="896949">
              <a:off x="2562" y="2432"/>
              <a:ext cx="1152" cy="1248"/>
              <a:chOff x="1968" y="1152"/>
              <a:chExt cx="1829" cy="2688"/>
            </a:xfrm>
          </p:grpSpPr>
          <p:pic>
            <p:nvPicPr>
              <p:cNvPr id="11281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82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83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4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5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6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4" name="Group 24"/>
            <p:cNvGrpSpPr>
              <a:grpSpLocks/>
            </p:cNvGrpSpPr>
            <p:nvPr/>
          </p:nvGrpSpPr>
          <p:grpSpPr bwMode="auto">
            <a:xfrm rot="896949">
              <a:off x="3424" y="2387"/>
              <a:ext cx="1152" cy="1248"/>
              <a:chOff x="1968" y="1152"/>
              <a:chExt cx="1829" cy="2688"/>
            </a:xfrm>
          </p:grpSpPr>
          <p:pic>
            <p:nvPicPr>
              <p:cNvPr id="11275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76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77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78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79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0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OG"/>
          <p:cNvPicPr>
            <a:picLocks noChangeAspect="1" noChangeArrowheads="1"/>
          </p:cNvPicPr>
          <p:nvPr>
            <p:ph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2563813"/>
            <a:ext cx="9144000" cy="4294187"/>
          </a:xfrm>
          <a:noFill/>
        </p:spPr>
      </p:pic>
      <p:pic>
        <p:nvPicPr>
          <p:cNvPr id="12291" name="Picture 3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2438400"/>
            <a:ext cx="26511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562600" y="609600"/>
            <a:ext cx="251460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rgbClr val="FFFF99"/>
              </a:solidFill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667000" y="228600"/>
            <a:ext cx="6477000" cy="3505200"/>
          </a:xfrm>
          <a:prstGeom prst="cloudCallout">
            <a:avLst>
              <a:gd name="adj1" fmla="val -28259"/>
              <a:gd name="adj2" fmla="val 35190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3124200" y="1371600"/>
            <a:ext cx="5791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prstShdw prst="shdw17" dist="17961" dir="13500000">
                    <a:srgbClr val="999999"/>
                  </a:prstShdw>
                </a:effectLst>
                <a:latin typeface="Arial"/>
                <a:cs typeface="Arial"/>
              </a:rPr>
              <a:t>HƯỚNG DẪN HỌC SINH SỬA BÀI</a:t>
            </a:r>
            <a:endParaRPr lang="en-US" b="1" kern="1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"/>
              <a:cs typeface="Arial"/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0" y="381000"/>
            <a:ext cx="3581400" cy="0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457200" y="228600"/>
            <a:ext cx="0" cy="2362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5" name="Group 29"/>
          <p:cNvGraphicFramePr>
            <a:graphicFrameLocks noGrp="1"/>
          </p:cNvGraphicFramePr>
          <p:nvPr/>
        </p:nvGraphicFramePr>
        <p:xfrm>
          <a:off x="381000" y="1752600"/>
          <a:ext cx="8458200" cy="4287838"/>
        </p:xfrm>
        <a:graphic>
          <a:graphicData uri="http://schemas.openxmlformats.org/drawingml/2006/table">
            <a:tbl>
              <a:tblPr/>
              <a:tblGrid>
                <a:gridCol w="3276600"/>
                <a:gridCol w="5181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sai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 lại cho đúng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1" name="WordArt 19"/>
          <p:cNvSpPr>
            <a:spLocks noChangeArrowheads="1" noChangeShapeType="1" noTextEdit="1"/>
          </p:cNvSpPr>
          <p:nvPr/>
        </p:nvSpPr>
        <p:spPr bwMode="auto">
          <a:xfrm>
            <a:off x="2133600" y="609600"/>
            <a:ext cx="3962400" cy="624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Chính tả</a:t>
            </a: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3" name="Group 33"/>
          <p:cNvGraphicFramePr>
            <a:graphicFrameLocks noGrp="1"/>
          </p:cNvGraphicFramePr>
          <p:nvPr/>
        </p:nvGraphicFramePr>
        <p:xfrm>
          <a:off x="381000" y="1752600"/>
          <a:ext cx="8458200" cy="4303713"/>
        </p:xfrm>
        <a:graphic>
          <a:graphicData uri="http://schemas.openxmlformats.org/drawingml/2006/table">
            <a:tbl>
              <a:tblPr/>
              <a:tblGrid>
                <a:gridCol w="3657600"/>
                <a:gridCol w="4800600"/>
              </a:tblGrid>
              <a:tr h="701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 sai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 lại cho đúng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0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4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5" name="WordArt 19"/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381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Dùng từ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32" name="Group 28"/>
          <p:cNvGraphicFramePr>
            <a:graphicFrameLocks noGrp="1"/>
          </p:cNvGraphicFramePr>
          <p:nvPr/>
        </p:nvGraphicFramePr>
        <p:xfrm>
          <a:off x="457200" y="1143000"/>
          <a:ext cx="8382000" cy="4983163"/>
        </p:xfrm>
        <a:graphic>
          <a:graphicData uri="http://schemas.openxmlformats.org/drawingml/2006/table">
            <a:tbl>
              <a:tblPr/>
              <a:tblGrid>
                <a:gridCol w="3886200"/>
                <a:gridCol w="4495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</a:t>
                      </a: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sai</a:t>
                      </a:r>
                      <a:endPara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 lại cho đúng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40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9" name="WordArt 19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396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Câu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db2004c019l">
  <a:themeElements>
    <a:clrScheme name="cdb2004c019l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cdb2004c019l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c019l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66FF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5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66FF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208</Words>
  <Application>Microsoft Office PowerPoint</Application>
  <PresentationFormat>On-screen Show (4:3)</PresentationFormat>
  <Paragraphs>62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Verdana</vt:lpstr>
      <vt:lpstr>Wingdings</vt:lpstr>
      <vt:lpstr>Tahoma</vt:lpstr>
      <vt:lpstr>Times New Roman</vt:lpstr>
      <vt:lpstr>Profile</vt:lpstr>
      <vt:lpstr>Blends</vt:lpstr>
      <vt:lpstr>cdb2004c019l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21</cp:revision>
  <dcterms:created xsi:type="dcterms:W3CDTF">2009-12-11T04:06:57Z</dcterms:created>
  <dcterms:modified xsi:type="dcterms:W3CDTF">2016-06-30T01:30:50Z</dcterms:modified>
</cp:coreProperties>
</file>